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teia.cafe/curations/6/883796" TargetMode="External"/><Relationship Id="rId5" Type="http://schemas.openxmlformats.org/officeDocument/2006/relationships/hyperlink" Target="https://teia.art/tz/tz1gzBtm1r59EtsWMfGMdpnZjtyuQ2fKkjAx" TargetMode="External"/><Relationship Id="rId7" Type="http://schemas.openxmlformats.org/officeDocument/2006/relationships/hyperlink" Target="https://teia.art/Plektani_Art_Christina_S" TargetMode="External"/><Relationship Id="rId9" Type="http://schemas.openxmlformats.org/officeDocument/2006/relationships/hyperlink" Target="https://teia.art/Plektani_Art_Christina_S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4" Type="http://schemas.openxmlformats.org/officeDocument/2006/relationships/image" Target="../media/image-1-3.png"/><Relationship Id="rId6" Type="http://schemas.openxmlformats.org/officeDocument/2006/relationships/image" Target="../media/image-1-4.png"/><Relationship Id="rId8" Type="http://schemas.openxmlformats.org/officeDocument/2006/relationships/image" Target="../media/image-1-5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eia.art/objkt/883137" TargetMode="External"/><Relationship Id="rId5" Type="http://schemas.openxmlformats.org/officeDocument/2006/relationships/hyperlink" Target="https://teia.art/obscure%20nonspecifics" TargetMode="External"/><Relationship Id="rId7" Type="http://schemas.openxmlformats.org/officeDocument/2006/relationships/hyperlink" Target="https://teia.art/obscure%20nonspecifics" TargetMode="External"/><Relationship Id="rId9" Type="http://schemas.openxmlformats.org/officeDocument/2006/relationships/hyperlink" Target="https://www.bu.edu/hic/2026/05/12/study-finds-widespread-signs-of-wash-trading-in-nft-markets/" TargetMode="External"/><Relationship Id="rId11" Type="http://schemas.openxmlformats.org/officeDocument/2006/relationships/hyperlink" Target="https://decrypt.co/96637/nfts-have-a-problem-with-copyright-theft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4" Type="http://schemas.openxmlformats.org/officeDocument/2006/relationships/image" Target="../media/image-2-3.png"/><Relationship Id="rId6" Type="http://schemas.openxmlformats.org/officeDocument/2006/relationships/image" Target="../media/image-2-4.png"/><Relationship Id="rId8" Type="http://schemas.openxmlformats.org/officeDocument/2006/relationships/image" Target="../media/image-2-5.png"/><Relationship Id="rId10" Type="http://schemas.openxmlformats.org/officeDocument/2006/relationships/image" Target="../media/image-2-6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eia.art/scottxphotography" TargetMode="External"/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ashboard.teia.cafe" TargetMode="External"/><Relationship Id="rId5" Type="http://schemas.openxmlformats.org/officeDocument/2006/relationships/hyperlink" Target="https://washing.teia.cafe" TargetMode="External"/><Relationship Id="rId7" Type="http://schemas.openxmlformats.org/officeDocument/2006/relationships/hyperlink" Target="https://audit.teia.cafe" TargetMode="External"/><Relationship Id="rId9" Type="http://schemas.openxmlformats.org/officeDocument/2006/relationships/hyperlink" Target="https://copyright.teia.cafe" TargetMode="External"/><Relationship Id="rId11" Type="http://schemas.openxmlformats.org/officeDocument/2006/relationships/hyperlink" Target="https://baking.teia.cafe" TargetMode="External"/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4" Type="http://schemas.openxmlformats.org/officeDocument/2006/relationships/image" Target="../media/image-4-3.png"/><Relationship Id="rId6" Type="http://schemas.openxmlformats.org/officeDocument/2006/relationships/image" Target="../media/image-4-4.png"/><Relationship Id="rId8" Type="http://schemas.openxmlformats.org/officeDocument/2006/relationships/image" Target="../media/image-4-5.png"/><Relationship Id="rId10" Type="http://schemas.openxmlformats.org/officeDocument/2006/relationships/image" Target="../media/image-4-6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teia.art/objkt/881984" TargetMode="External"/><Relationship Id="rId5" Type="http://schemas.openxmlformats.org/officeDocument/2006/relationships/hyperlink" Target="https://teia.art/Fendel" TargetMode="External"/><Relationship Id="rId7" Type="http://schemas.openxmlformats.org/officeDocument/2006/relationships/hyperlink" Target="https://www.coinbase.com/blog/ey-parthenon-and-coinbase-survey-volatility-sharpens-institutional-approach" TargetMode="External"/><Relationship Id="rId9" Type="http://schemas.openxmlformats.org/officeDocument/2006/relationships/hyperlink" Target="https://research.grayscale.com/reports/2026-digital-asset-outlook-dawn-of-the-institutional-era" TargetMode="External"/><Relationship Id="rId11" Type="http://schemas.openxmlformats.org/officeDocument/2006/relationships/hyperlink" Target="https://www.theblock.co/news/regulation/2025-12-26-2026-institutional-crypto-outlook-382743" TargetMode="External"/><Relationship Id="rId13" Type="http://schemas.openxmlformats.org/officeDocument/2006/relationships/hyperlink" Target="https://www.forbes.com/sites/astanley/2026/07/02/the-tokenized-asset-market-is-60-billion-most-of-it-isnt-moving/" TargetMode="External"/><Relationship Id="rId15" Type="http://schemas.openxmlformats.org/officeDocument/2006/relationships/hyperlink" Target="https://www.giiresearch.com/report/ires1809642-crypto-compliance-blockchain-analytics-market-by.html" TargetMode="External"/><Relationship Id="rId17" Type="http://schemas.openxmlformats.org/officeDocument/2006/relationships/hyperlink" Target="https://orm-tech.com/news/20260501-gartner-1-5-trillion-ai-spend-in-2025-faces-data-quality-bar/" TargetMode="External"/><Relationship Id="rId19" Type="http://schemas.openxmlformats.org/officeDocument/2006/relationships/hyperlink" Target="https://artificialintelligenceact.eu/article/53/" TargetMode="External"/><Relationship Id="rId21" Type="http://schemas.openxmlformats.org/officeDocument/2006/relationships/hyperlink" Target="https://www.troveo.ai/resources/ai-training-data-statistics" TargetMode="External"/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4" Type="http://schemas.openxmlformats.org/officeDocument/2006/relationships/image" Target="../media/image-5-3.png"/><Relationship Id="rId6" Type="http://schemas.openxmlformats.org/officeDocument/2006/relationships/image" Target="../media/image-5-4.png"/><Relationship Id="rId8" Type="http://schemas.openxmlformats.org/officeDocument/2006/relationships/image" Target="../media/image-5-5.png"/><Relationship Id="rId10" Type="http://schemas.openxmlformats.org/officeDocument/2006/relationships/image" Target="../media/image-5-6.png"/><Relationship Id="rId12" Type="http://schemas.openxmlformats.org/officeDocument/2006/relationships/image" Target="../media/image-5-7.png"/><Relationship Id="rId14" Type="http://schemas.openxmlformats.org/officeDocument/2006/relationships/image" Target="../media/image-5-8.png"/><Relationship Id="rId16" Type="http://schemas.openxmlformats.org/officeDocument/2006/relationships/image" Target="../media/image-5-9.png"/><Relationship Id="rId18" Type="http://schemas.openxmlformats.org/officeDocument/2006/relationships/image" Target="../media/image-5-10.png"/><Relationship Id="rId20" Type="http://schemas.openxmlformats.org/officeDocument/2006/relationships/image" Target="../media/image-5-11.png"/><Relationship Id="rId22" Type="http://schemas.openxmlformats.org/officeDocument/2006/relationships/slideLayout" Target="../slideLayouts/slideLayout1.xml"/><Relationship Id="rId2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x.com/swiftevo1/status/2062136480076550445" TargetMode="External"/><Relationship Id="rId5" Type="http://schemas.openxmlformats.org/officeDocument/2006/relationships/hyperlink" Target="https://core-team-multisig.onrender.com/proposals#/proposals/36" TargetMode="External"/><Relationship Id="rId7" Type="http://schemas.openxmlformats.org/officeDocument/2006/relationships/hyperlink" Target="https://tezospride2026-gallery.teia.art/" TargetMode="External"/><Relationship Id="rId9" Type="http://schemas.openxmlformats.org/officeDocument/2006/relationships/hyperlink" Target="https://core-team-multisig.onrender.com/proposals#/proposals/38" TargetMode="External"/><Relationship Id="rId11" Type="http://schemas.openxmlformats.org/officeDocument/2006/relationships/hyperlink" Target="https://cycles.teia.art/" TargetMode="External"/><Relationship Id="rId13" Type="http://schemas.openxmlformats.org/officeDocument/2006/relationships/hyperlink" Target="https://core-team-multisig.onrender.com/proposals#/proposals/39" TargetMode="External"/><Relationship Id="rId15" Type="http://schemas.openxmlformats.org/officeDocument/2006/relationships/hyperlink" Target="https://midsummerparty2026-gallery.teia.art" TargetMode="External"/><Relationship Id="rId17" Type="http://schemas.openxmlformats.org/officeDocument/2006/relationships/hyperlink" Target="https://core-team-multisig.onrender.com/proposals#/proposals/32" TargetMode="External"/><Relationship Id="rId19" Type="http://schemas.openxmlformats.org/officeDocument/2006/relationships/hyperlink" Target="https://voicesofiran-gallery.teia.art/" TargetMode="External"/><Relationship Id="rId21" Type="http://schemas.openxmlformats.org/officeDocument/2006/relationships/hyperlink" Target="https://core-team-multisig.onrender.com/proposals#/proposals/34" TargetMode="External"/><Relationship Id="rId23" Type="http://schemas.openxmlformats.org/officeDocument/2006/relationships/hyperlink" Target="https://cindtezos2026-gallery.teia.art/" TargetMode="External"/><Relationship Id="rId25" Type="http://schemas.openxmlformats.org/officeDocument/2006/relationships/hyperlink" Target="https://core-team-multisig.onrender.com/proposals#/proposals/38" TargetMode="External"/><Relationship Id="rId27" Type="http://schemas.openxmlformats.org/officeDocument/2006/relationships/hyperlink" Target="https://byob.teia.art/" TargetMode="External"/><Relationship Id="rId29" Type="http://schemas.openxmlformats.org/officeDocument/2006/relationships/hyperlink" Target="https://core-team-multisig.onrender.com/proposals#/proposals/31" TargetMode="External"/><Relationship Id="rId31" Type="http://schemas.openxmlformats.org/officeDocument/2006/relationships/hyperlink" Target="https://art4life-gallery.teia.art/" TargetMode="External"/><Relationship Id="rId33" Type="http://schemas.openxmlformats.org/officeDocument/2006/relationships/hyperlink" Target="https://core-team-multisig.onrender.com/proposals#/proposals/33" TargetMode="External"/><Relationship Id="rId35" Type="http://schemas.openxmlformats.org/officeDocument/2006/relationships/hyperlink" Target="https://computationaljewelry-gallery.teia.art/" TargetMode="External"/><Relationship Id="rId37" Type="http://schemas.openxmlformats.org/officeDocument/2006/relationships/hyperlink" Target="https://core-team-multisig.onrender.com/proposals#/proposals/37" TargetMode="External"/><Relationship Id="rId39" Type="http://schemas.openxmlformats.org/officeDocument/2006/relationships/hyperlink" Target="https://core-team-multisig.onrender.com/proposals#/proposals/43" TargetMode="External"/><Relationship Id="rId41" Type="http://schemas.openxmlformats.org/officeDocument/2006/relationships/hyperlink" Target="https://teia.art/malicioussheep" TargetMode="External"/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4" Type="http://schemas.openxmlformats.org/officeDocument/2006/relationships/image" Target="../media/image-6-3.png"/><Relationship Id="rId6" Type="http://schemas.openxmlformats.org/officeDocument/2006/relationships/image" Target="../media/image-6-4.png"/><Relationship Id="rId8" Type="http://schemas.openxmlformats.org/officeDocument/2006/relationships/image" Target="../media/image-6-5.png"/><Relationship Id="rId10" Type="http://schemas.openxmlformats.org/officeDocument/2006/relationships/image" Target="../media/image-6-6.png"/><Relationship Id="rId12" Type="http://schemas.openxmlformats.org/officeDocument/2006/relationships/image" Target="../media/image-6-7.png"/><Relationship Id="rId14" Type="http://schemas.openxmlformats.org/officeDocument/2006/relationships/image" Target="../media/image-6-8.png"/><Relationship Id="rId16" Type="http://schemas.openxmlformats.org/officeDocument/2006/relationships/image" Target="../media/image-6-9.png"/><Relationship Id="rId18" Type="http://schemas.openxmlformats.org/officeDocument/2006/relationships/image" Target="../media/image-6-10.png"/><Relationship Id="rId20" Type="http://schemas.openxmlformats.org/officeDocument/2006/relationships/image" Target="../media/image-6-11.png"/><Relationship Id="rId22" Type="http://schemas.openxmlformats.org/officeDocument/2006/relationships/image" Target="../media/image-6-12.png"/><Relationship Id="rId24" Type="http://schemas.openxmlformats.org/officeDocument/2006/relationships/image" Target="../media/image-6-13.png"/><Relationship Id="rId26" Type="http://schemas.openxmlformats.org/officeDocument/2006/relationships/image" Target="../media/image-6-14.png"/><Relationship Id="rId28" Type="http://schemas.openxmlformats.org/officeDocument/2006/relationships/image" Target="../media/image-6-15.png"/><Relationship Id="rId30" Type="http://schemas.openxmlformats.org/officeDocument/2006/relationships/image" Target="../media/image-6-16.png"/><Relationship Id="rId32" Type="http://schemas.openxmlformats.org/officeDocument/2006/relationships/image" Target="../media/image-6-17.png"/><Relationship Id="rId34" Type="http://schemas.openxmlformats.org/officeDocument/2006/relationships/image" Target="../media/image-6-18.png"/><Relationship Id="rId36" Type="http://schemas.openxmlformats.org/officeDocument/2006/relationships/image" Target="../media/image-6-19.png"/><Relationship Id="rId38" Type="http://schemas.openxmlformats.org/officeDocument/2006/relationships/image" Target="../media/image-6-20.png"/><Relationship Id="rId40" Type="http://schemas.openxmlformats.org/officeDocument/2006/relationships/image" Target="../media/image-6-21.png"/><Relationship Id="rId42" Type="http://schemas.openxmlformats.org/officeDocument/2006/relationships/slideLayout" Target="../slideLayouts/slideLayout1.xml"/><Relationship Id="rId4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teia.art/merchant_coppola" TargetMode="External"/><Relationship Id="rId5" Type="http://schemas.openxmlformats.org/officeDocument/2006/relationships/hyperlink" Target="https://teia.art/merchant_coppola" TargetMode="External"/><Relationship Id="rId7" Type="http://schemas.openxmlformats.org/officeDocument/2006/relationships/hyperlink" Target="https://api.tzkt.io/v1/tokens/count?standard=fa2" TargetMode="External"/><Relationship Id="rId9" Type="http://schemas.openxmlformats.org/officeDocument/2006/relationships/hyperlink" Target="https://cointelegraph.com/news/nft-supply-growth-sales-decline-2025" TargetMode="External"/><Relationship Id="rId11" Type="http://schemas.openxmlformats.org/officeDocument/2006/relationships/hyperlink" Target="https://dappradar.com/blog/state-of-the-dapp-industry-q3-2025" TargetMode="External"/><Relationship Id="rId13" Type="http://schemas.openxmlformats.org/officeDocument/2006/relationships/hyperlink" Target="https://www.artbasel.com/stories/the-art-basel-and-ubs-global-art-market-report-2026?lang=en" TargetMode="External"/><Relationship Id="rId15" Type="http://schemas.openxmlformats.org/officeDocument/2006/relationships/hyperlink" Target="https://www.giiresearch.com/report/ires1809642-crypto-compliance-blockchain-analytics-market-by.html" TargetMode="External"/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4" Type="http://schemas.openxmlformats.org/officeDocument/2006/relationships/image" Target="../media/image-7-3.png"/><Relationship Id="rId6" Type="http://schemas.openxmlformats.org/officeDocument/2006/relationships/image" Target="../media/image-7-4.png"/><Relationship Id="rId8" Type="http://schemas.openxmlformats.org/officeDocument/2006/relationships/image" Target="../media/image-7-5.png"/><Relationship Id="rId10" Type="http://schemas.openxmlformats.org/officeDocument/2006/relationships/image" Target="../media/image-7-6.png"/><Relationship Id="rId12" Type="http://schemas.openxmlformats.org/officeDocument/2006/relationships/image" Target="../media/image-7-7.png"/><Relationship Id="rId14" Type="http://schemas.openxmlformats.org/officeDocument/2006/relationships/image" Target="../media/image-7-8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teia.art/Yoeshi_Labs" TargetMode="External"/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loud.google.com/vision/pricing" TargetMode="External"/><Relationship Id="rId5" Type="http://schemas.openxmlformats.org/officeDocument/2006/relationships/hyperlink" Target="https://spotlight.tezos.com/tallinn-is-live/" TargetMode="External"/><Relationship Id="rId7" Type="http://schemas.openxmlformats.org/officeDocument/2006/relationships/hyperlink" Target="https://docs.etherlink.com/" TargetMode="External"/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4" Type="http://schemas.openxmlformats.org/officeDocument/2006/relationships/image" Target="../media/image-10-3.png"/><Relationship Id="rId6" Type="http://schemas.openxmlformats.org/officeDocument/2006/relationships/image" Target="../media/image-10-4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eia.art/ryangtanaka" TargetMode="External"/><Relationship Id="rId5" Type="http://schemas.openxmlformats.org/officeDocument/2006/relationships/hyperlink" Target="https://teia.art/ryangtanaka" TargetMode="External"/><Relationship Id="rId7" Type="http://schemas.openxmlformats.org/officeDocument/2006/relationships/hyperlink" Target="https://www.cryptopunks.app/cryptopunks/details/8973" TargetMode="External"/><Relationship Id="rId9" Type="http://schemas.openxmlformats.org/officeDocument/2006/relationships/hyperlink" Target="https://teia.cafe/curations/5" TargetMode="External"/><Relationship Id="rId11" Type="http://schemas.openxmlformats.org/officeDocument/2006/relationships/hyperlink" Target="https://teia.art/jorion" TargetMode="External"/><Relationship Id="rId13" Type="http://schemas.openxmlformats.org/officeDocument/2006/relationships/hyperlink" Target="https://teia.art/jorion" TargetMode="External"/><Relationship Id="rId15" Type="http://schemas.openxmlformats.org/officeDocument/2006/relationships/hyperlink" Target="https://etherscan.io/address/0x006b082e8a781fDBaF499FD11AACFCeBaF83D382" TargetMode="External"/><Relationship Id="rId17" Type="http://schemas.openxmlformats.org/officeDocument/2006/relationships/hyperlink" Target="https://tzkt.io/tz1ZVzMVj6EjRoDNFMCguG7nGdqmD7aau9kS" TargetMode="External"/><Relationship Id="rId19" Type="http://schemas.openxmlformats.org/officeDocument/2006/relationships/hyperlink" Target="https://tzkt.io/tz1ZhteLTqobRVCYsPj44oFfom5BJ2SdGxeE" TargetMode="External"/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4" Type="http://schemas.openxmlformats.org/officeDocument/2006/relationships/image" Target="../media/image-11-3.png"/><Relationship Id="rId6" Type="http://schemas.openxmlformats.org/officeDocument/2006/relationships/image" Target="../media/image-11-4.png"/><Relationship Id="rId8" Type="http://schemas.openxmlformats.org/officeDocument/2006/relationships/image" Target="../media/image-11-5.png"/><Relationship Id="rId10" Type="http://schemas.openxmlformats.org/officeDocument/2006/relationships/image" Target="../media/image-11-6.png"/><Relationship Id="rId12" Type="http://schemas.openxmlformats.org/officeDocument/2006/relationships/image" Target="../media/image-11-7.png"/><Relationship Id="rId14" Type="http://schemas.openxmlformats.org/officeDocument/2006/relationships/image" Target="../media/image-11-8.png"/><Relationship Id="rId16" Type="http://schemas.openxmlformats.org/officeDocument/2006/relationships/image" Target="../media/image-11-9.png"/><Relationship Id="rId18" Type="http://schemas.openxmlformats.org/officeDocument/2006/relationships/image" Target="../media/image-11-10.png"/><Relationship Id="rId20" Type="http://schemas.openxmlformats.org/officeDocument/2006/relationships/slideLayout" Target="../slideLayouts/slideLayout1.xml"/><Relationship Id="rId2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teia.art/merchant_coppola" TargetMode="External"/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ryan@teia.cafe" TargetMode="External"/><Relationship Id="rId5" Type="http://schemas.openxmlformats.org/officeDocument/2006/relationships/hyperlink" Target="https://pitch.teia.cafe" TargetMode="External"/><Relationship Id="rId7" Type="http://schemas.openxmlformats.org/officeDocument/2006/relationships/hyperlink" Target="https://x.com/ryangtanaka" TargetMode="External"/><Relationship Id="rId9" Type="http://schemas.openxmlformats.org/officeDocument/2006/relationships/hyperlink" Target="https://www.linkedin.com/in/ryangtanaka/" TargetMode="External"/><Relationship Id="rId11" Type="http://schemas.openxmlformats.org/officeDocument/2006/relationships/hyperlink" Target="https://teia.cafe" TargetMode="External"/><Relationship Id="rId13" Type="http://schemas.openxmlformats.org/officeDocument/2006/relationships/hyperlink" Target="https://github.com/teia-cafe" TargetMode="External"/><Relationship Id="rId15" Type="http://schemas.openxmlformats.org/officeDocument/2006/relationships/hyperlink" Target="https://teia.art" TargetMode="External"/><Relationship Id="rId17" Type="http://schemas.openxmlformats.org/officeDocument/2006/relationships/hyperlink" Target="https://etherscan.io/address/0x006b082e8a781fDBaF499FD11AACFCeBaF83D382" TargetMode="External"/><Relationship Id="rId19" Type="http://schemas.openxmlformats.org/officeDocument/2006/relationships/hyperlink" Target="https://tzkt.io/tz1ZVzMVj6EjRoDNFMCguG7nGdqmD7aau9kS" TargetMode="External"/><Relationship Id="rId21" Type="http://schemas.openxmlformats.org/officeDocument/2006/relationships/hyperlink" Target="https://tzkt.io/tz1ZhteLTqobRVCYsPj44oFfom5BJ2SdGxeE" TargetMode="External"/><Relationship Id="rId23" Type="http://schemas.openxmlformats.org/officeDocument/2006/relationships/hyperlink" Target="https://teia-multisig.teia.art" TargetMode="External"/><Relationship Id="rId25" Type="http://schemas.openxmlformats.org/officeDocument/2006/relationships/hyperlink" Target="https://teia.art/objkt/869810" TargetMode="External"/><Relationship Id="rId27" Type="http://schemas.openxmlformats.org/officeDocument/2006/relationships/hyperlink" Target="https://teia.art/matnova" TargetMode="External"/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4" Type="http://schemas.openxmlformats.org/officeDocument/2006/relationships/image" Target="../media/image-13-3.png"/><Relationship Id="rId6" Type="http://schemas.openxmlformats.org/officeDocument/2006/relationships/image" Target="../media/image-13-4.png"/><Relationship Id="rId8" Type="http://schemas.openxmlformats.org/officeDocument/2006/relationships/image" Target="../media/image-13-5.png"/><Relationship Id="rId10" Type="http://schemas.openxmlformats.org/officeDocument/2006/relationships/image" Target="../media/image-13-6.png"/><Relationship Id="rId12" Type="http://schemas.openxmlformats.org/officeDocument/2006/relationships/image" Target="../media/image-13-7.png"/><Relationship Id="rId14" Type="http://schemas.openxmlformats.org/officeDocument/2006/relationships/image" Target="../media/image-13-8.png"/><Relationship Id="rId16" Type="http://schemas.openxmlformats.org/officeDocument/2006/relationships/image" Target="../media/image-13-9.png"/><Relationship Id="rId18" Type="http://schemas.openxmlformats.org/officeDocument/2006/relationships/image" Target="../media/image-13-10.png"/><Relationship Id="rId20" Type="http://schemas.openxmlformats.org/officeDocument/2006/relationships/image" Target="../media/image-13-11.png"/><Relationship Id="rId22" Type="http://schemas.openxmlformats.org/officeDocument/2006/relationships/image" Target="../media/image-13-12.png"/><Relationship Id="rId24" Type="http://schemas.openxmlformats.org/officeDocument/2006/relationships/image" Target="../media/image-13-13.png"/><Relationship Id="rId26" Type="http://schemas.openxmlformats.org/officeDocument/2006/relationships/image" Target="../media/image-13-14.png"/><Relationship Id="rId28" Type="http://schemas.openxmlformats.org/officeDocument/2006/relationships/slideLayout" Target="../slideLayouts/slideLayout1.xml"/><Relationship Id="rId29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1: teia.caf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https://teia.cafe/curations/6/883796">
            <a:hlinkClick r:id="rId3" tooltip="https://teia.cafe/curations/6/883796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150" y="5740400"/>
            <a:ext cx="2559050" cy="196850"/>
          </a:xfrm>
          <a:prstGeom prst="rect">
            <a:avLst/>
          </a:prstGeom>
        </p:spPr>
      </p:pic>
      <p:pic>
        <p:nvPicPr>
          <p:cNvPr id="4" name="Image 2" descr="https://teia.art/tz/tz1gzBtm1r59EtsWMfGMdpnZjtyuQ2fKkjAx">
            <a:hlinkClick r:id="rId5" tooltip="https://teia.art/tz/tz1gzBtm1r59EtsWMfGMdpnZjtyuQ2fKkjAx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3500" y="5740400"/>
            <a:ext cx="1098550" cy="196850"/>
          </a:xfrm>
          <a:prstGeom prst="rect">
            <a:avLst/>
          </a:prstGeom>
        </p:spPr>
      </p:pic>
      <p:pic>
        <p:nvPicPr>
          <p:cNvPr id="5" name="Image 3" descr="https://teia.art/Plektani_Art_Christina_S">
            <a:hlinkClick r:id="rId7" tooltip="https://teia.art/Plektani_Art_Christina_S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77500" y="5340350"/>
            <a:ext cx="825500" cy="196850"/>
          </a:xfrm>
          <a:prstGeom prst="rect">
            <a:avLst/>
          </a:prstGeom>
        </p:spPr>
      </p:pic>
      <p:pic>
        <p:nvPicPr>
          <p:cNvPr id="6" name="Image 4" descr="https://teia.art/Plektani_Art_Christina_S">
            <a:hlinkClick r:id="rId9" tooltip="https://teia.art/Plektani_Art_Christina_S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09000" y="5549900"/>
            <a:ext cx="1003300" cy="1968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2: The blockchain is public. But almost nobody can read it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https://teia.art/objkt/883137">
            <a:hlinkClick r:id="rId3" tooltip="https://teia.art/objkt/883137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8400" y="5054600"/>
            <a:ext cx="1003300" cy="196850"/>
          </a:xfrm>
          <a:prstGeom prst="rect">
            <a:avLst/>
          </a:prstGeom>
        </p:spPr>
      </p:pic>
      <p:pic>
        <p:nvPicPr>
          <p:cNvPr id="4" name="Image 2" descr="https://teia.art/obscure%20nonspecifics">
            <a:hlinkClick r:id="rId5" tooltip="https://teia.art/obscure%20nonspecifics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000" y="5054600"/>
            <a:ext cx="641350" cy="196850"/>
          </a:xfrm>
          <a:prstGeom prst="rect">
            <a:avLst/>
          </a:prstGeom>
        </p:spPr>
      </p:pic>
      <p:pic>
        <p:nvPicPr>
          <p:cNvPr id="5" name="Image 3" descr="https://teia.art/obscure%20nonspecifics">
            <a:hlinkClick r:id="rId7" tooltip="https://teia.art/obscure%20nonspecifics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4250" y="5257800"/>
            <a:ext cx="1098550" cy="196850"/>
          </a:xfrm>
          <a:prstGeom prst="rect">
            <a:avLst/>
          </a:prstGeom>
        </p:spPr>
      </p:pic>
      <p:pic>
        <p:nvPicPr>
          <p:cNvPr id="6" name="Image 4" descr="https://www.bu.edu/hic/2026/05/12/study-finds-widespread-signs-of-wash-trading-in-nft-markets/">
            <a:hlinkClick r:id="rId9" tooltip="https://www.bu.edu/hic/2026/05/12/study-finds-widespread-signs-of-wash-trading-in-nft-markets/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95500" y="6242050"/>
            <a:ext cx="4114800" cy="196850"/>
          </a:xfrm>
          <a:prstGeom prst="rect">
            <a:avLst/>
          </a:prstGeom>
        </p:spPr>
      </p:pic>
      <p:pic>
        <p:nvPicPr>
          <p:cNvPr id="7" name="Image 5" descr="https://decrypt.co/96637/nfts-have-a-problem-with-copyright-theft">
            <a:hlinkClick r:id="rId11" tooltip="https://decrypt.co/96637/nfts-have-a-problem-with-copyright-theft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67500" y="6242050"/>
            <a:ext cx="1555750" cy="1968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3: We turn immutable records into analytics people can use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https://teia.art/scottxphotography">
            <a:hlinkClick r:id="rId3" tooltip="https://teia.art/scottxphotography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8700" y="4375150"/>
            <a:ext cx="1555750" cy="1968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4: One engine, five report types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https://dashboard.teia.cafe">
            <a:hlinkClick r:id="rId3" tooltip="https://dashboard.teia.cafe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813050"/>
            <a:ext cx="1739900" cy="196850"/>
          </a:xfrm>
          <a:prstGeom prst="rect">
            <a:avLst/>
          </a:prstGeom>
        </p:spPr>
      </p:pic>
      <p:pic>
        <p:nvPicPr>
          <p:cNvPr id="4" name="Image 2" descr="https://washing.teia.cafe">
            <a:hlinkClick r:id="rId5" tooltip="https://washing.teia.caf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1650" y="2813050"/>
            <a:ext cx="1555750" cy="196850"/>
          </a:xfrm>
          <a:prstGeom prst="rect">
            <a:avLst/>
          </a:prstGeom>
        </p:spPr>
      </p:pic>
      <p:pic>
        <p:nvPicPr>
          <p:cNvPr id="5" name="Image 3" descr="https://audit.teia.cafe">
            <a:hlinkClick r:id="rId7" tooltip="https://audit.teia.cafe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68900" y="2813050"/>
            <a:ext cx="1371600" cy="196850"/>
          </a:xfrm>
          <a:prstGeom prst="rect">
            <a:avLst/>
          </a:prstGeom>
        </p:spPr>
      </p:pic>
      <p:pic>
        <p:nvPicPr>
          <p:cNvPr id="6" name="Image 4" descr="https://copyright.teia.cafe">
            <a:hlinkClick r:id="rId9" tooltip="https://copyright.teia.cafe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02500" y="2813050"/>
            <a:ext cx="1739900" cy="196850"/>
          </a:xfrm>
          <a:prstGeom prst="rect">
            <a:avLst/>
          </a:prstGeom>
        </p:spPr>
      </p:pic>
      <p:pic>
        <p:nvPicPr>
          <p:cNvPr id="7" name="Image 5" descr="https://baking.teia.cafe">
            <a:hlinkClick r:id="rId11" tooltip="https://baking.teia.cafe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29750" y="2813050"/>
            <a:ext cx="1460500" cy="1968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5: The need for ledger-based data is rising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https://teia.art/objkt/881984">
            <a:hlinkClick r:id="rId3" tooltip="https://teia.art/objkt/881984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0400" y="4591050"/>
            <a:ext cx="1644650" cy="196850"/>
          </a:xfrm>
          <a:prstGeom prst="rect">
            <a:avLst/>
          </a:prstGeom>
        </p:spPr>
      </p:pic>
      <p:pic>
        <p:nvPicPr>
          <p:cNvPr id="4" name="Image 2" descr="https://teia.art/Fendel">
            <a:hlinkClick r:id="rId5" tooltip="https://teia.art/Fendel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3350" y="4591050"/>
            <a:ext cx="1003300" cy="196850"/>
          </a:xfrm>
          <a:prstGeom prst="rect">
            <a:avLst/>
          </a:prstGeom>
        </p:spPr>
      </p:pic>
      <p:pic>
        <p:nvPicPr>
          <p:cNvPr id="5" name="Image 3" descr="https://www.coinbase.com/blog/ey-parthenon-and-coinbase-survey-volatility-sharpens-institutional-approach">
            <a:hlinkClick r:id="rId7" tooltip="https://www.coinbase.com/blog/ey-parthenon-and-coinbase-survey-volatility-sharpens-institutional-approach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6950" y="6242050"/>
            <a:ext cx="1003300" cy="196850"/>
          </a:xfrm>
          <a:prstGeom prst="rect">
            <a:avLst/>
          </a:prstGeom>
        </p:spPr>
      </p:pic>
      <p:pic>
        <p:nvPicPr>
          <p:cNvPr id="6" name="Image 4" descr="https://research.grayscale.com/reports/2026-digital-asset-outlook-dawn-of-the-institutional-era">
            <a:hlinkClick r:id="rId9" tooltip="https://research.grayscale.com/reports/2026-digital-asset-outlook-dawn-of-the-institutional-era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7450" y="6242050"/>
            <a:ext cx="825500" cy="196850"/>
          </a:xfrm>
          <a:prstGeom prst="rect">
            <a:avLst/>
          </a:prstGeom>
        </p:spPr>
      </p:pic>
      <p:pic>
        <p:nvPicPr>
          <p:cNvPr id="7" name="Image 5" descr="https://www.theblock.co/news/regulation/2025-12-26-2026-institutional-crypto-outlook-382743">
            <a:hlinkClick r:id="rId11" tooltip="https://www.theblock.co/news/regulation/2025-12-26-2026-institutional-crypto-outlook-382743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67100" y="6242050"/>
            <a:ext cx="825500" cy="196850"/>
          </a:xfrm>
          <a:prstGeom prst="rect">
            <a:avLst/>
          </a:prstGeom>
        </p:spPr>
      </p:pic>
      <p:pic>
        <p:nvPicPr>
          <p:cNvPr id="8" name="Image 6" descr="https://www.forbes.com/sites/astanley/2026/07/02/the-tokenized-asset-market-is-60-billion-most-of-it-isnt-moving/">
            <a:hlinkClick r:id="rId13" tooltip="https://www.forbes.com/sites/astanley/2026/07/02/the-tokenized-asset-market-is-60-billion-most-of-it-isnt-moving/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7600" y="6242050"/>
            <a:ext cx="546100" cy="196850"/>
          </a:xfrm>
          <a:prstGeom prst="rect">
            <a:avLst/>
          </a:prstGeom>
        </p:spPr>
      </p:pic>
      <p:pic>
        <p:nvPicPr>
          <p:cNvPr id="9" name="Image 7" descr="https://www.giiresearch.com/report/ires1809642-crypto-compliance-blockchain-analytics-market-by.html">
            <a:hlinkClick r:id="rId15" tooltip="https://www.giiresearch.com/report/ires1809642-crypto-compliance-blockchain-analytics-market-by.html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30900" y="6242050"/>
            <a:ext cx="1098550" cy="196850"/>
          </a:xfrm>
          <a:prstGeom prst="rect">
            <a:avLst/>
          </a:prstGeom>
        </p:spPr>
      </p:pic>
      <p:pic>
        <p:nvPicPr>
          <p:cNvPr id="10" name="Image 8" descr="https://orm-tech.com/news/20260501-gartner-1-5-trillion-ai-spend-in-2025-faces-data-quality-bar/">
            <a:hlinkClick r:id="rId17" tooltip="https://orm-tech.com/news/20260501-gartner-1-5-trillion-ai-spend-in-2025-faces-data-quality-bar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86650" y="6242050"/>
            <a:ext cx="641350" cy="196850"/>
          </a:xfrm>
          <a:prstGeom prst="rect">
            <a:avLst/>
          </a:prstGeom>
        </p:spPr>
      </p:pic>
      <p:pic>
        <p:nvPicPr>
          <p:cNvPr id="11" name="Image 9" descr="https://artificialintelligenceact.eu/article/53/">
            <a:hlinkClick r:id="rId19" tooltip="https://artificialintelligenceact.eu/article/53/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585200" y="6242050"/>
            <a:ext cx="825500" cy="196850"/>
          </a:xfrm>
          <a:prstGeom prst="rect">
            <a:avLst/>
          </a:prstGeom>
        </p:spPr>
      </p:pic>
      <p:pic>
        <p:nvPicPr>
          <p:cNvPr id="12" name="Image 10" descr="https://www.troveo.ai/resources/ai-training-data-statistics">
            <a:hlinkClick r:id="rId21" tooltip="https://www.troveo.ai/resources/ai-training-data-statistics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867900" y="6242050"/>
            <a:ext cx="546100" cy="1968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6: Five years in the Tezos art community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https://x.com/swiftevo1/status/2062136480076550445">
            <a:hlinkClick r:id="rId3" tooltip="https://x.com/swiftevo1/status/2062136480076550445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150" y="4216400"/>
            <a:ext cx="914400" cy="196850"/>
          </a:xfrm>
          <a:prstGeom prst="rect">
            <a:avLst/>
          </a:prstGeom>
        </p:spPr>
      </p:pic>
      <p:pic>
        <p:nvPicPr>
          <p:cNvPr id="4" name="Image 2" descr="https://core-team-multisig.onrender.com/proposals#/proposals/36">
            <a:hlinkClick r:id="rId5" tooltip="https://core-team-multisig.onrender.com/proposals#/proposals/36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0050" y="4216400"/>
            <a:ext cx="273050" cy="196850"/>
          </a:xfrm>
          <a:prstGeom prst="rect">
            <a:avLst/>
          </a:prstGeom>
        </p:spPr>
      </p:pic>
      <p:pic>
        <p:nvPicPr>
          <p:cNvPr id="5" name="Image 3" descr="https://tezospride2026-gallery.teia.art/">
            <a:hlinkClick r:id="rId7" tooltip="https://tezospride2026-gallery.teia.art/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500" y="4216400"/>
            <a:ext cx="1460500" cy="196850"/>
          </a:xfrm>
          <a:prstGeom prst="rect">
            <a:avLst/>
          </a:prstGeom>
        </p:spPr>
      </p:pic>
      <p:pic>
        <p:nvPicPr>
          <p:cNvPr id="6" name="Image 4" descr="https://core-team-multisig.onrender.com/proposals#/proposals/38">
            <a:hlinkClick r:id="rId9" tooltip="https://core-team-multisig.onrender.com/proposals#/proposals/38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4900" y="4216400"/>
            <a:ext cx="273050" cy="196850"/>
          </a:xfrm>
          <a:prstGeom prst="rect">
            <a:avLst/>
          </a:prstGeom>
        </p:spPr>
      </p:pic>
      <p:pic>
        <p:nvPicPr>
          <p:cNvPr id="7" name="Image 5" descr="https://cycles.teia.art/">
            <a:hlinkClick r:id="rId11" tooltip="https://cycles.teia.art/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64500" y="4216400"/>
            <a:ext cx="546100" cy="196850"/>
          </a:xfrm>
          <a:prstGeom prst="rect">
            <a:avLst/>
          </a:prstGeom>
        </p:spPr>
      </p:pic>
      <p:pic>
        <p:nvPicPr>
          <p:cNvPr id="8" name="Image 6" descr="https://core-team-multisig.onrender.com/proposals#/proposals/39">
            <a:hlinkClick r:id="rId13" tooltip="https://core-team-multisig.onrender.com/proposals#/proposals/39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804400" y="4216400"/>
            <a:ext cx="273050" cy="196850"/>
          </a:xfrm>
          <a:prstGeom prst="rect">
            <a:avLst/>
          </a:prstGeom>
        </p:spPr>
      </p:pic>
      <p:pic>
        <p:nvPicPr>
          <p:cNvPr id="9" name="Image 7" descr="https://midsummerparty2026-gallery.teia.art">
            <a:hlinkClick r:id="rId15" tooltip="https://midsummerparty2026-gallery.teia.art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00150" y="4476750"/>
            <a:ext cx="1739900" cy="196850"/>
          </a:xfrm>
          <a:prstGeom prst="rect">
            <a:avLst/>
          </a:prstGeom>
        </p:spPr>
      </p:pic>
      <p:pic>
        <p:nvPicPr>
          <p:cNvPr id="10" name="Image 8" descr="https://core-team-multisig.onrender.com/proposals#/proposals/32">
            <a:hlinkClick r:id="rId17" tooltip="https://core-team-multisig.onrender.com/proposals#/proposals/32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028950" y="4476750"/>
            <a:ext cx="273050" cy="196850"/>
          </a:xfrm>
          <a:prstGeom prst="rect">
            <a:avLst/>
          </a:prstGeom>
        </p:spPr>
      </p:pic>
      <p:pic>
        <p:nvPicPr>
          <p:cNvPr id="11" name="Image 9" descr="https://voicesofiran-gallery.teia.art/">
            <a:hlinkClick r:id="rId19" tooltip="https://voicesofiran-gallery.teia.art/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635500" y="4476750"/>
            <a:ext cx="1187450" cy="196850"/>
          </a:xfrm>
          <a:prstGeom prst="rect">
            <a:avLst/>
          </a:prstGeom>
        </p:spPr>
      </p:pic>
      <p:pic>
        <p:nvPicPr>
          <p:cNvPr id="12" name="Image 10" descr="https://core-team-multisig.onrender.com/proposals#/proposals/34">
            <a:hlinkClick r:id="rId21" tooltip="https://core-team-multisig.onrender.com/proposals#/proposals/34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642100" y="4476750"/>
            <a:ext cx="273050" cy="196850"/>
          </a:xfrm>
          <a:prstGeom prst="rect">
            <a:avLst/>
          </a:prstGeom>
        </p:spPr>
      </p:pic>
      <p:pic>
        <p:nvPicPr>
          <p:cNvPr id="13" name="Image 11" descr="https://cindtezos2026-gallery.teia.art/">
            <a:hlinkClick r:id="rId23" tooltip="https://cindtezos2026-gallery.teia.art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064500" y="4476750"/>
            <a:ext cx="1371600" cy="196850"/>
          </a:xfrm>
          <a:prstGeom prst="rect">
            <a:avLst/>
          </a:prstGeom>
        </p:spPr>
      </p:pic>
      <p:pic>
        <p:nvPicPr>
          <p:cNvPr id="14" name="Image 12" descr="https://core-team-multisig.onrender.com/proposals#/proposals/38">
            <a:hlinkClick r:id="rId25" tooltip="https://core-team-multisig.onrender.com/proposals#/proposals/38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531350" y="4476750"/>
            <a:ext cx="273050" cy="196850"/>
          </a:xfrm>
          <a:prstGeom prst="rect">
            <a:avLst/>
          </a:prstGeom>
        </p:spPr>
      </p:pic>
      <p:pic>
        <p:nvPicPr>
          <p:cNvPr id="15" name="Image 13" descr="https://byob.teia.art/">
            <a:hlinkClick r:id="rId27" tooltip="https://byob.teia.art/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200150" y="4730750"/>
            <a:ext cx="914400" cy="196850"/>
          </a:xfrm>
          <a:prstGeom prst="rect">
            <a:avLst/>
          </a:prstGeom>
        </p:spPr>
      </p:pic>
      <p:pic>
        <p:nvPicPr>
          <p:cNvPr id="16" name="Image 14" descr="https://core-team-multisig.onrender.com/proposals#/proposals/31">
            <a:hlinkClick r:id="rId29" tooltip="https://core-team-multisig.onrender.com/proposals#/proposals/31"/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397250" y="4730750"/>
            <a:ext cx="273050" cy="196850"/>
          </a:xfrm>
          <a:prstGeom prst="rect">
            <a:avLst/>
          </a:prstGeom>
        </p:spPr>
      </p:pic>
      <p:pic>
        <p:nvPicPr>
          <p:cNvPr id="17" name="Image 15" descr="https://art4life-gallery.teia.art/">
            <a:hlinkClick r:id="rId31" tooltip="https://art4life-gallery.teia.art/"/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4635500" y="4730750"/>
            <a:ext cx="1098550" cy="196850"/>
          </a:xfrm>
          <a:prstGeom prst="rect">
            <a:avLst/>
          </a:prstGeom>
        </p:spPr>
      </p:pic>
      <p:pic>
        <p:nvPicPr>
          <p:cNvPr id="18" name="Image 16" descr="https://core-team-multisig.onrender.com/proposals#/proposals/33">
            <a:hlinkClick r:id="rId33" tooltip="https://core-team-multisig.onrender.com/proposals#/proposals/33"/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6921500" y="4730750"/>
            <a:ext cx="273050" cy="196850"/>
          </a:xfrm>
          <a:prstGeom prst="rect">
            <a:avLst/>
          </a:prstGeom>
        </p:spPr>
      </p:pic>
      <p:pic>
        <p:nvPicPr>
          <p:cNvPr id="19" name="Image 17" descr="https://computationaljewelry-gallery.teia.art/">
            <a:hlinkClick r:id="rId35" tooltip="https://computationaljewelry-gallery.teia.art/"/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8064500" y="4730750"/>
            <a:ext cx="1460500" cy="196850"/>
          </a:xfrm>
          <a:prstGeom prst="rect">
            <a:avLst/>
          </a:prstGeom>
        </p:spPr>
      </p:pic>
      <p:pic>
        <p:nvPicPr>
          <p:cNvPr id="20" name="Image 18" descr="https://core-team-multisig.onrender.com/proposals#/proposals/37">
            <a:hlinkClick r:id="rId37" tooltip="https://core-team-multisig.onrender.com/proposals#/proposals/37"/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10445750" y="4730750"/>
            <a:ext cx="273050" cy="196850"/>
          </a:xfrm>
          <a:prstGeom prst="rect">
            <a:avLst/>
          </a:prstGeom>
        </p:spPr>
      </p:pic>
      <p:pic>
        <p:nvPicPr>
          <p:cNvPr id="21" name="Image 19" descr="https://core-team-multisig.onrender.com/proposals#/proposals/43">
            <a:hlinkClick r:id="rId39" tooltip="https://core-team-multisig.onrender.com/proposals#/proposals/43"/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3117850" y="4984750"/>
            <a:ext cx="273050" cy="196850"/>
          </a:xfrm>
          <a:prstGeom prst="rect">
            <a:avLst/>
          </a:prstGeom>
        </p:spPr>
      </p:pic>
      <p:pic>
        <p:nvPicPr>
          <p:cNvPr id="22" name="Image 20" descr="https://teia.art/malicioussheep">
            <a:hlinkClick r:id="rId41" tooltip="https://teia.art/malicioussheep"/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5867400" y="6254750"/>
            <a:ext cx="1282700" cy="1968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7: Every transaction, multiple reports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https://teia.art/merchant_coppola">
            <a:hlinkClick r:id="rId3" tooltip="https://teia.art/merchant_coppola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0" y="4591050"/>
            <a:ext cx="730250" cy="196850"/>
          </a:xfrm>
          <a:prstGeom prst="rect">
            <a:avLst/>
          </a:prstGeom>
        </p:spPr>
      </p:pic>
      <p:pic>
        <p:nvPicPr>
          <p:cNvPr id="4" name="Image 2" descr="https://teia.art/merchant_coppola">
            <a:hlinkClick r:id="rId5" tooltip="https://teia.art/merchant_coppola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3150" y="4794250"/>
            <a:ext cx="641350" cy="196850"/>
          </a:xfrm>
          <a:prstGeom prst="rect">
            <a:avLst/>
          </a:prstGeom>
        </p:spPr>
      </p:pic>
      <p:pic>
        <p:nvPicPr>
          <p:cNvPr id="5" name="Image 3" descr="https://api.tzkt.io/v1/tokens/count?standard=fa2">
            <a:hlinkClick r:id="rId7" tooltip="https://api.tzkt.io/v1/tokens/count?standard=fa2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6950" y="6242050"/>
            <a:ext cx="1282700" cy="196850"/>
          </a:xfrm>
          <a:prstGeom prst="rect">
            <a:avLst/>
          </a:prstGeom>
        </p:spPr>
      </p:pic>
      <p:pic>
        <p:nvPicPr>
          <p:cNvPr id="6" name="Image 4" descr="https://cointelegraph.com/news/nft-supply-growth-sales-decline-2025">
            <a:hlinkClick r:id="rId9" tooltip="https://cointelegraph.com/news/nft-supply-growth-sales-decline-2025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30500" y="6242050"/>
            <a:ext cx="914400" cy="196850"/>
          </a:xfrm>
          <a:prstGeom prst="rect">
            <a:avLst/>
          </a:prstGeom>
        </p:spPr>
      </p:pic>
      <p:pic>
        <p:nvPicPr>
          <p:cNvPr id="7" name="Image 5" descr="https://dappradar.com/blog/state-of-the-dapp-industry-q3-2025">
            <a:hlinkClick r:id="rId11" tooltip="https://dappradar.com/blog/state-of-the-dapp-industry-q3-2025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2100" y="6242050"/>
            <a:ext cx="825500" cy="196850"/>
          </a:xfrm>
          <a:prstGeom prst="rect">
            <a:avLst/>
          </a:prstGeom>
        </p:spPr>
      </p:pic>
      <p:pic>
        <p:nvPicPr>
          <p:cNvPr id="8" name="Image 6" descr="https://www.artbasel.com/stories/the-art-basel-and-ubs-global-art-market-report-2026?lang=en">
            <a:hlinkClick r:id="rId13" tooltip="https://www.artbasel.com/stories/the-art-basel-and-ubs-global-art-market-report-2026?lang=en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84800" y="6242050"/>
            <a:ext cx="1187450" cy="196850"/>
          </a:xfrm>
          <a:prstGeom prst="rect">
            <a:avLst/>
          </a:prstGeom>
        </p:spPr>
      </p:pic>
      <p:pic>
        <p:nvPicPr>
          <p:cNvPr id="9" name="Image 7" descr="https://www.giiresearch.com/report/ires1809642-crypto-compliance-blockchain-analytics-market-by.html">
            <a:hlinkClick r:id="rId15" tooltip="https://www.giiresearch.com/report/ires1809642-crypto-compliance-blockchain-analytics-market-by.html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29450" y="6242050"/>
            <a:ext cx="1098550" cy="1968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8: Analytics are everywhere.Few for real people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9: Pay per report: $0.35 now, $2 within a year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https://teia.art/Yoeshi_Labs">
            <a:hlinkClick r:id="rId3" tooltip="https://teia.art/Yoeshi_Labs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5300" y="4876800"/>
            <a:ext cx="546100" cy="1968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10: Lean by design: costs grow only with demand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https://cloud.google.com/vision/pricing">
            <a:hlinkClick r:id="rId3" tooltip="https://cloud.google.com/vision/pricing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950" y="6242050"/>
            <a:ext cx="2470150" cy="196850"/>
          </a:xfrm>
          <a:prstGeom prst="rect">
            <a:avLst/>
          </a:prstGeom>
        </p:spPr>
      </p:pic>
      <p:pic>
        <p:nvPicPr>
          <p:cNvPr id="4" name="Image 2" descr="https://spotlight.tezos.com/tallinn-is-live/">
            <a:hlinkClick r:id="rId5" tooltip="https://spotlight.tezos.com/tallinn-is-live/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4300" y="6242050"/>
            <a:ext cx="2197100" cy="196850"/>
          </a:xfrm>
          <a:prstGeom prst="rect">
            <a:avLst/>
          </a:prstGeom>
        </p:spPr>
      </p:pic>
      <p:pic>
        <p:nvPicPr>
          <p:cNvPr id="5" name="Image 3" descr="https://docs.etherlink.com/">
            <a:hlinkClick r:id="rId7" tooltip="https://docs.etherlink.com/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2250" y="6242050"/>
            <a:ext cx="1282700" cy="1968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11: Two founders who helped build the platform this data comes from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https://teia.art/ryangtanaka">
            <a:hlinkClick r:id="rId3" tooltip="https://teia.art/ryangtanaka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750" y="2520950"/>
            <a:ext cx="1511300" cy="304800"/>
          </a:xfrm>
          <a:prstGeom prst="rect">
            <a:avLst/>
          </a:prstGeom>
        </p:spPr>
      </p:pic>
      <p:pic>
        <p:nvPicPr>
          <p:cNvPr id="4" name="Image 2" descr="https://teia.art/ryangtanaka">
            <a:hlinkClick r:id="rId5" tooltip="https://teia.art/ryangtanaka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2300" y="2882900"/>
            <a:ext cx="1098550" cy="196850"/>
          </a:xfrm>
          <a:prstGeom prst="rect">
            <a:avLst/>
          </a:prstGeom>
        </p:spPr>
      </p:pic>
      <p:pic>
        <p:nvPicPr>
          <p:cNvPr id="5" name="Image 3" descr="https://www.cryptopunks.app/cryptopunks/details/8973">
            <a:hlinkClick r:id="rId7" tooltip="https://www.cryptopunks.app/cryptopunks/details/8973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9850" y="4864100"/>
            <a:ext cx="1371600" cy="196850"/>
          </a:xfrm>
          <a:prstGeom prst="rect">
            <a:avLst/>
          </a:prstGeom>
        </p:spPr>
      </p:pic>
      <p:pic>
        <p:nvPicPr>
          <p:cNvPr id="6" name="Image 4" descr="https://teia.cafe/curations/5">
            <a:hlinkClick r:id="rId9" tooltip="https://teia.cafe/curations/5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63700" y="5308600"/>
            <a:ext cx="2012950" cy="196850"/>
          </a:xfrm>
          <a:prstGeom prst="rect">
            <a:avLst/>
          </a:prstGeom>
        </p:spPr>
      </p:pic>
      <p:pic>
        <p:nvPicPr>
          <p:cNvPr id="7" name="Image 5" descr="https://teia.art/jorion">
            <a:hlinkClick r:id="rId11" tooltip="https://teia.art/jorion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48550" y="2520950"/>
            <a:ext cx="1917700" cy="304800"/>
          </a:xfrm>
          <a:prstGeom prst="rect">
            <a:avLst/>
          </a:prstGeom>
        </p:spPr>
      </p:pic>
      <p:pic>
        <p:nvPicPr>
          <p:cNvPr id="8" name="Image 6" descr="https://teia.art/jorion">
            <a:hlinkClick r:id="rId13" tooltip="https://teia.art/jorion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94650" y="2882900"/>
            <a:ext cx="641350" cy="196850"/>
          </a:xfrm>
          <a:prstGeom prst="rect">
            <a:avLst/>
          </a:prstGeom>
        </p:spPr>
      </p:pic>
      <p:pic>
        <p:nvPicPr>
          <p:cNvPr id="9" name="Image 7" descr="https://etherscan.io/address/0x006b082e8a781fDBaF499FD11AACFCeBaF83D382">
            <a:hlinkClick r:id="rId15" tooltip="https://etherscan.io/address/0x006b082e8a781fDBaF499FD11AACFCeBaF83D382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70400" y="6242050"/>
            <a:ext cx="1371600" cy="196850"/>
          </a:xfrm>
          <a:prstGeom prst="rect">
            <a:avLst/>
          </a:prstGeom>
        </p:spPr>
      </p:pic>
      <p:pic>
        <p:nvPicPr>
          <p:cNvPr id="10" name="Image 8" descr="https://tzkt.io/tz1ZVzMVj6EjRoDNFMCguG7nGdqmD7aau9kS">
            <a:hlinkClick r:id="rId17" tooltip="https://tzkt.io/tz1ZVzMVj6EjRoDNFMCguG7nGdqmD7aau9kS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15050" y="6242050"/>
            <a:ext cx="1371600" cy="196850"/>
          </a:xfrm>
          <a:prstGeom prst="rect">
            <a:avLst/>
          </a:prstGeom>
        </p:spPr>
      </p:pic>
      <p:pic>
        <p:nvPicPr>
          <p:cNvPr id="11" name="Image 9" descr="https://tzkt.io/tz1ZhteLTqobRVCYsPj44oFfom5BJ2SdGxeE">
            <a:hlinkClick r:id="rId19" tooltip="https://tzkt.io/tz1ZhteLTqobRVCYsPj44oFfom5BJ2SdGxeE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759700" y="6242050"/>
            <a:ext cx="825500" cy="1968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12: Raising $200K to prove the model on Tezos, then scale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https://teia.art/merchant_coppola">
            <a:hlinkClick r:id="rId3" tooltip="https://teia.art/merchant_coppola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3800" y="4394200"/>
            <a:ext cx="1460500" cy="1968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lide 13: teia.caf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mailto:ryan@teia.cafe">
            <a:hlinkClick r:id="rId3" tooltip="ryan@teia.cafe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" y="3733800"/>
            <a:ext cx="1282700" cy="196850"/>
          </a:xfrm>
          <a:prstGeom prst="rect">
            <a:avLst/>
          </a:prstGeom>
        </p:spPr>
      </p:pic>
      <p:pic>
        <p:nvPicPr>
          <p:cNvPr id="4" name="Image 2" descr="https://pitch.teia.cafe">
            <a:hlinkClick r:id="rId5" tooltip="https://pitch.teia.caf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800" y="3962400"/>
            <a:ext cx="1371600" cy="196850"/>
          </a:xfrm>
          <a:prstGeom prst="rect">
            <a:avLst/>
          </a:prstGeom>
        </p:spPr>
      </p:pic>
      <p:pic>
        <p:nvPicPr>
          <p:cNvPr id="5" name="Image 3" descr="https://x.com/ryangtanaka">
            <a:hlinkClick r:id="rId7" tooltip="https://x.com/ryangtanaka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800" y="4191000"/>
            <a:ext cx="1555750" cy="196850"/>
          </a:xfrm>
          <a:prstGeom prst="rect">
            <a:avLst/>
          </a:prstGeom>
        </p:spPr>
      </p:pic>
      <p:pic>
        <p:nvPicPr>
          <p:cNvPr id="6" name="Image 4" descr="https://www.linkedin.com/in/ryangtanaka/">
            <a:hlinkClick r:id="rId9" tooltip="https://www.linkedin.com/in/ryangtanaka/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2800" y="4419600"/>
            <a:ext cx="2470150" cy="196850"/>
          </a:xfrm>
          <a:prstGeom prst="rect">
            <a:avLst/>
          </a:prstGeom>
        </p:spPr>
      </p:pic>
      <p:pic>
        <p:nvPicPr>
          <p:cNvPr id="7" name="Image 5" descr="https://teia.cafe">
            <a:hlinkClick r:id="rId11" tooltip="https://teia.cafe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08500" y="3733800"/>
            <a:ext cx="825500" cy="196850"/>
          </a:xfrm>
          <a:prstGeom prst="rect">
            <a:avLst/>
          </a:prstGeom>
        </p:spPr>
      </p:pic>
      <p:pic>
        <p:nvPicPr>
          <p:cNvPr id="8" name="Image 6" descr="https://github.com/teia-cafe">
            <a:hlinkClick r:id="rId13" tooltip="https://github.com/teia-cafe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08500" y="4191000"/>
            <a:ext cx="1828800" cy="196850"/>
          </a:xfrm>
          <a:prstGeom prst="rect">
            <a:avLst/>
          </a:prstGeom>
        </p:spPr>
      </p:pic>
      <p:pic>
        <p:nvPicPr>
          <p:cNvPr id="9" name="Image 7" descr="https://teia.art">
            <a:hlinkClick r:id="rId15" tooltip="https://teia.art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08500" y="4419600"/>
            <a:ext cx="730250" cy="196850"/>
          </a:xfrm>
          <a:prstGeom prst="rect">
            <a:avLst/>
          </a:prstGeom>
        </p:spPr>
      </p:pic>
      <p:pic>
        <p:nvPicPr>
          <p:cNvPr id="10" name="Image 8" descr="https://etherscan.io/address/0x006b082e8a781fDBaF499FD11AACFCeBaF83D382">
            <a:hlinkClick r:id="rId17" tooltip="https://etherscan.io/address/0x006b082e8a781fDBaF499FD11AACFCeBaF83D382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12800" y="5372100"/>
            <a:ext cx="3841750" cy="196850"/>
          </a:xfrm>
          <a:prstGeom prst="rect">
            <a:avLst/>
          </a:prstGeom>
        </p:spPr>
      </p:pic>
      <p:pic>
        <p:nvPicPr>
          <p:cNvPr id="11" name="Image 9" descr="https://tzkt.io/tz1ZVzMVj6EjRoDNFMCguG7nGdqmD7aau9kS">
            <a:hlinkClick r:id="rId19" tooltip="https://tzkt.io/tz1ZVzMVj6EjRoDNFMCguG7nGdqmD7aau9kS"/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12800" y="5600700"/>
            <a:ext cx="1371600" cy="196850"/>
          </a:xfrm>
          <a:prstGeom prst="rect">
            <a:avLst/>
          </a:prstGeom>
        </p:spPr>
      </p:pic>
      <p:pic>
        <p:nvPicPr>
          <p:cNvPr id="12" name="Image 10" descr="https://tzkt.io/tz1ZhteLTqobRVCYsPj44oFfom5BJ2SdGxeE">
            <a:hlinkClick r:id="rId21" tooltip="https://tzkt.io/tz1ZhteLTqobRVCYsPj44oFfom5BJ2SdGxeE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457450" y="5600700"/>
            <a:ext cx="825500" cy="196850"/>
          </a:xfrm>
          <a:prstGeom prst="rect">
            <a:avLst/>
          </a:prstGeom>
        </p:spPr>
      </p:pic>
      <p:pic>
        <p:nvPicPr>
          <p:cNvPr id="13" name="Image 11" descr="https://teia-multisig.teia.art">
            <a:hlinkClick r:id="rId23" tooltip="https://teia-multisig.teia.art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12800" y="5829300"/>
            <a:ext cx="2012950" cy="196850"/>
          </a:xfrm>
          <a:prstGeom prst="rect">
            <a:avLst/>
          </a:prstGeom>
        </p:spPr>
      </p:pic>
      <p:pic>
        <p:nvPicPr>
          <p:cNvPr id="14" name="Image 12" descr="https://teia.art/objkt/869810">
            <a:hlinkClick r:id="rId25" tooltip="https://teia.art/objkt/869810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8280400" y="5092700"/>
            <a:ext cx="2012950" cy="196850"/>
          </a:xfrm>
          <a:prstGeom prst="rect">
            <a:avLst/>
          </a:prstGeom>
        </p:spPr>
      </p:pic>
      <p:pic>
        <p:nvPicPr>
          <p:cNvPr id="15" name="Image 13" descr="https://teia.art/matnova">
            <a:hlinkClick r:id="rId27" tooltip="https://teia.art/matnova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0661650" y="5092700"/>
            <a:ext cx="641350" cy="1968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teia.cafe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teia.cafe · Pitch Deck 2026</dc:title>
  <dc:subject>Blockchain analytics for the art world</dc:subject>
  <dc:creator>teia.cafe Inc.</dc:creator>
  <cp:lastModifiedBy>teia.cafe Inc.</cp:lastModifiedBy>
  <cp:revision>1</cp:revision>
  <dcterms:created xsi:type="dcterms:W3CDTF">2026-10-01T18:20:34Z</dcterms:created>
  <dcterms:modified xsi:type="dcterms:W3CDTF">2026-10-01T18:20:34Z</dcterms:modified>
</cp:coreProperties>
</file>